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2"/>
  </p:notesMasterIdLst>
  <p:handoutMasterIdLst>
    <p:handoutMasterId r:id="rId13"/>
  </p:handoutMasterIdLst>
  <p:sldIdLst>
    <p:sldId id="354" r:id="rId2"/>
    <p:sldId id="362" r:id="rId3"/>
    <p:sldId id="371" r:id="rId4"/>
    <p:sldId id="372" r:id="rId5"/>
    <p:sldId id="373" r:id="rId6"/>
    <p:sldId id="374" r:id="rId7"/>
    <p:sldId id="375" r:id="rId8"/>
    <p:sldId id="376" r:id="rId9"/>
    <p:sldId id="377" r:id="rId10"/>
    <p:sldId id="370"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80247" autoAdjust="0"/>
  </p:normalViewPr>
  <p:slideViewPr>
    <p:cSldViewPr snapToGrid="0" showGuides="1">
      <p:cViewPr varScale="1">
        <p:scale>
          <a:sx n="84" d="100"/>
          <a:sy n="84" d="100"/>
        </p:scale>
        <p:origin x="1110" y="78"/>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29-6-2015</a:t>
            </a:fld>
            <a:endParaRPr lang="es-E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es-ES"/>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29/06/2015</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noProof="0" dirty="0" smtClean="0"/>
              <a:t>Nota para el instructor: </a:t>
            </a:r>
          </a:p>
          <a:p>
            <a:pPr marL="0" indent="0">
              <a:buNone/>
            </a:pPr>
            <a:r>
              <a:rPr lang="es-ES" noProof="0" dirty="0" smtClean="0"/>
              <a:t>i)     presente la primera parte de esta presentación de diapositivas (hasta la diapositiva 5);</a:t>
            </a:r>
          </a:p>
          <a:p>
            <a:pPr marL="0" indent="0">
              <a:buNone/>
            </a:pPr>
            <a:r>
              <a:rPr lang="es-ES" noProof="0" dirty="0" smtClean="0"/>
              <a:t>ii)    luego presente los tres casos de estudio que acompañan al módulo 2.4;</a:t>
            </a:r>
          </a:p>
          <a:p>
            <a:pPr marL="0" indent="0">
              <a:buNone/>
            </a:pPr>
            <a:r>
              <a:rPr lang="es-ES" noProof="0" dirty="0" smtClean="0"/>
              <a:t>iii)   continúe con el resto de la presentación, que muestra algunas conclusiones obtenidas a partir de los casos.</a:t>
            </a:r>
            <a:endParaRPr lang="es-ES" noProof="0" dirty="0"/>
          </a:p>
        </p:txBody>
      </p:sp>
      <p:sp>
        <p:nvSpPr>
          <p:cNvPr id="4" name="3 Marcador de número de diapositiva"/>
          <p:cNvSpPr>
            <a:spLocks noGrp="1"/>
          </p:cNvSpPr>
          <p:nvPr>
            <p:ph type="sldNum" sz="quarter" idx="10"/>
          </p:nvPr>
        </p:nvSpPr>
        <p:spPr/>
        <p:txBody>
          <a:bodyPr/>
          <a:lstStyle/>
          <a:p>
            <a:fld id="{02599C58-F26E-484C-B158-D7CF572B4912}" type="slidenum">
              <a:rPr lang="en-GB" smtClean="0"/>
              <a:pPr/>
              <a:t>1</a:t>
            </a:fld>
            <a:endParaRPr lang="es-ES" dirty="0"/>
          </a:p>
        </p:txBody>
      </p:sp>
    </p:spTree>
    <p:extLst>
      <p:ext uri="{BB962C8B-B14F-4D97-AF65-F5344CB8AC3E}">
        <p14:creationId xmlns:p14="http://schemas.microsoft.com/office/powerpoint/2010/main" val="39501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ES" sz="1200" noProof="0" dirty="0" smtClean="0"/>
              <a:t>Existe información limitada disponible sobre casos reales en los que los datos monitoreados a nivel local se han integrado con datos de fuentes de detección remota o en sistemas nacionales de MNV o se compatibilizaron con datos del sistema</a:t>
            </a:r>
            <a:r>
              <a:rPr lang="es-ES" sz="1200" baseline="0" noProof="0" dirty="0" smtClean="0"/>
              <a:t> nacional de vigilancia forestal</a:t>
            </a:r>
            <a:r>
              <a:rPr lang="es-ES" sz="1200" noProof="0" dirty="0" smtClean="0"/>
              <a:t>. </a:t>
            </a:r>
          </a:p>
          <a:p>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es-ES" dirty="0"/>
          </a:p>
        </p:txBody>
      </p:sp>
    </p:spTree>
    <p:extLst>
      <p:ext uri="{BB962C8B-B14F-4D97-AF65-F5344CB8AC3E}">
        <p14:creationId xmlns:p14="http://schemas.microsoft.com/office/powerpoint/2010/main" val="117220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SNV = Netherlands Development Organisation</a:t>
            </a:r>
          </a:p>
          <a:p>
            <a:r>
              <a:rPr lang="en-GB" i="0" dirty="0" smtClean="0"/>
              <a:t>SPOT = Satellite Pour l’Observation de la Terre (satélite de observación terrestre)</a:t>
            </a:r>
            <a:endParaRPr lang="es-ES" i="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s-ES" dirty="0"/>
          </a:p>
        </p:txBody>
      </p:sp>
    </p:spTree>
    <p:extLst>
      <p:ext uri="{BB962C8B-B14F-4D97-AF65-F5344CB8AC3E}">
        <p14:creationId xmlns:p14="http://schemas.microsoft.com/office/powerpoint/2010/main" val="305461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t/>
            </a:r>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t/>
            </a:r>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989222" y="6087138"/>
            <a:ext cx="7620169" cy="767774"/>
          </a:xfrm>
          <a:prstGeom prst="rect">
            <a:avLst/>
          </a:prstGeom>
          <a:noFill/>
        </p:spPr>
        <p:txBody>
          <a:bodyPr wrap="square" rtlCol="0">
            <a:spAutoFit/>
          </a:bodyPr>
          <a:lstStyle/>
          <a:p>
            <a:pPr marL="0" marR="0" indent="0" algn="l" defTabSz="914400" rtl="0" eaLnBrk="1" fontAlgn="base" latinLnBrk="0" hangingPunct="1">
              <a:lnSpc>
                <a:spcPts val="1800"/>
              </a:lnSpc>
              <a:spcBef>
                <a:spcPct val="0"/>
              </a:spcBef>
              <a:spcAft>
                <a:spcPct val="0"/>
              </a:spcAft>
              <a:buClrTx/>
              <a:buSzTx/>
              <a:buFontTx/>
              <a:buNone/>
              <a:tabLst/>
              <a:defRPr/>
            </a:pPr>
            <a:r>
              <a:rPr lang="es-ES" sz="1200" i="1" noProof="0" dirty="0" smtClean="0">
                <a:solidFill>
                  <a:schemeClr val="accent6">
                    <a:lumMod val="50000"/>
                    <a:lumOff val="50000"/>
                  </a:schemeClr>
                </a:solidFill>
                <a:latin typeface="Calibri" panose="020F0502020204030204" pitchFamily="34" charset="0"/>
              </a:rPr>
              <a:t>Módulo 2.4: Incorporación del seguimiento comunitario</a:t>
            </a:r>
            <a:r>
              <a:rPr lang="es-ES" sz="1200" i="1" baseline="0" noProof="0" dirty="0" smtClean="0">
                <a:solidFill>
                  <a:schemeClr val="accent6">
                    <a:lumMod val="50000"/>
                    <a:lumOff val="50000"/>
                  </a:schemeClr>
                </a:solidFill>
                <a:latin typeface="Calibri" panose="020F0502020204030204" pitchFamily="34" charset="0"/>
              </a:rPr>
              <a:t> en el seguimiento </a:t>
            </a:r>
            <a:r>
              <a:rPr lang="es-ES" sz="1200" i="1" noProof="0" dirty="0" smtClean="0">
                <a:solidFill>
                  <a:schemeClr val="accent6">
                    <a:lumMod val="50000"/>
                    <a:lumOff val="50000"/>
                  </a:schemeClr>
                </a:solidFill>
                <a:latin typeface="Calibri" panose="020F0502020204030204" pitchFamily="34" charset="0"/>
              </a:rPr>
              <a:t>nacional (o jurisdiccional) de REDD+ </a:t>
            </a:r>
            <a:r>
              <a:rPr lang="es-ES" sz="1200" i="1"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p>
          <a:p>
            <a:pPr>
              <a:lnSpc>
                <a:spcPts val="1800"/>
              </a:lnSpc>
            </a:pPr>
            <a:endParaRPr lang="es-ES" sz="1200" i="1" dirty="0" smtClean="0">
              <a:solidFill>
                <a:schemeClr val="accent6">
                  <a:lumMod val="50000"/>
                  <a:lumOff val="50000"/>
                </a:schemeClr>
              </a:solidFill>
              <a:latin typeface="Calibri" panose="020F0502020204030204" pitchFamily="34" charset="0"/>
            </a:endParaRP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866047"/>
          </a:xfrm>
        </p:spPr>
        <p:txBody>
          <a:bodyPr/>
          <a:lstStyle/>
          <a:p>
            <a:r>
              <a:rPr lang="es-ES" sz="2800" dirty="0" smtClean="0"/>
              <a:t>Módulo 2.4: Incorporación del seguimiento comunitario en el seguimiento nacional </a:t>
            </a:r>
            <a:br>
              <a:rPr lang="es-ES" sz="2800" dirty="0" smtClean="0"/>
            </a:br>
            <a:r>
              <a:rPr lang="es-ES" sz="2800" dirty="0" smtClean="0"/>
              <a:t>(o jurisdiccional) de REDD+</a:t>
            </a:r>
            <a:endParaRPr lang="es-ES" sz="2800" dirty="0" smtClean="0"/>
          </a:p>
        </p:txBody>
      </p:sp>
      <p:sp>
        <p:nvSpPr>
          <p:cNvPr id="7" name="Tijdelijke aanduiding voor tekst 6"/>
          <p:cNvSpPr>
            <a:spLocks noGrp="1"/>
          </p:cNvSpPr>
          <p:nvPr>
            <p:ph type="body" sz="quarter" idx="10"/>
          </p:nvPr>
        </p:nvSpPr>
        <p:spPr>
          <a:xfrm>
            <a:off x="421197" y="1815270"/>
            <a:ext cx="4587531" cy="3781010"/>
          </a:xfrm>
        </p:spPr>
        <p:txBody>
          <a:bodyPr/>
          <a:lstStyle/>
          <a:p>
            <a:pPr>
              <a:lnSpc>
                <a:spcPct val="100000"/>
              </a:lnSpc>
              <a:buNone/>
            </a:pPr>
            <a:endParaRPr lang="es-ES" sz="1600" i="1" dirty="0" smtClean="0"/>
          </a:p>
          <a:p>
            <a:pPr>
              <a:lnSpc>
                <a:spcPct val="100000"/>
              </a:lnSpc>
              <a:buNone/>
            </a:pPr>
            <a:endParaRPr lang="es-ES" sz="1600" i="1" dirty="0" smtClean="0"/>
          </a:p>
          <a:p>
            <a:pPr>
              <a:lnSpc>
                <a:spcPct val="100000"/>
              </a:lnSpc>
              <a:buNone/>
            </a:pPr>
            <a:r>
              <a:rPr lang="es-ES" sz="1600" i="1" dirty="0" smtClean="0"/>
              <a:t>Autores del módulo:</a:t>
            </a:r>
          </a:p>
          <a:p>
            <a:pPr lvl="1" indent="-531813">
              <a:lnSpc>
                <a:spcPct val="100000"/>
              </a:lnSpc>
              <a:buNone/>
            </a:pPr>
            <a:r>
              <a:rPr lang="es-ES" sz="1400" dirty="0" smtClean="0"/>
              <a:t>Margaret </a:t>
            </a:r>
            <a:r>
              <a:rPr lang="es-ES" sz="1400" dirty="0" err="1" smtClean="0"/>
              <a:t>Skutsch</a:t>
            </a:r>
            <a:r>
              <a:rPr lang="es-ES" sz="1400" dirty="0" smtClean="0"/>
              <a:t>, Universidad Nacional Autónoma</a:t>
            </a:r>
            <a:r>
              <a:rPr lang="es-ES" dirty="0" smtClean="0"/>
              <a:t> </a:t>
            </a:r>
            <a:r>
              <a:rPr lang="es-ES" sz="1400" dirty="0" smtClean="0"/>
              <a:t>de México</a:t>
            </a:r>
          </a:p>
          <a:p>
            <a:pPr lvl="1" indent="-531813">
              <a:lnSpc>
                <a:spcPct val="100000"/>
              </a:lnSpc>
              <a:buNone/>
            </a:pPr>
            <a:r>
              <a:rPr lang="es-ES" sz="1400" dirty="0" smtClean="0"/>
              <a:t>Arturo Balderas Torres, Universidad Nacional Autónoma</a:t>
            </a:r>
            <a:r>
              <a:rPr lang="es-ES" dirty="0" smtClean="0"/>
              <a:t> </a:t>
            </a:r>
            <a:r>
              <a:rPr lang="es-ES" sz="1400" dirty="0" smtClean="0"/>
              <a:t>de México</a:t>
            </a:r>
          </a:p>
          <a:p>
            <a:pPr lvl="1" indent="-531813">
              <a:lnSpc>
                <a:spcPct val="100000"/>
              </a:lnSpc>
              <a:buNone/>
            </a:pPr>
            <a:endParaRPr lang="es-ES" sz="1400" dirty="0" smtClean="0"/>
          </a:p>
          <a:p>
            <a:pPr marL="0" lvl="1" indent="0">
              <a:lnSpc>
                <a:spcPct val="100000"/>
              </a:lnSpc>
              <a:buNone/>
            </a:pPr>
            <a:r>
              <a:rPr lang="es-ES" b="1" dirty="0" smtClean="0"/>
              <a:t>Introducción a ejemplos </a:t>
            </a:r>
            <a:r>
              <a:rPr lang="es-ES" dirty="0" smtClean="0"/>
              <a:t/>
            </a:r>
            <a:br>
              <a:rPr lang="es-ES" dirty="0" smtClean="0"/>
            </a:br>
            <a:r>
              <a:rPr lang="es-ES" b="1" dirty="0" smtClean="0"/>
              <a:t>de países</a:t>
            </a:r>
          </a:p>
          <a:p>
            <a:pPr lvl="1" indent="-531813">
              <a:lnSpc>
                <a:spcPct val="100000"/>
              </a:lnSpc>
              <a:buNone/>
            </a:pPr>
            <a:endParaRPr lang="es-ES" sz="1400" dirty="0" smtClean="0"/>
          </a:p>
          <a:p>
            <a:pPr>
              <a:lnSpc>
                <a:spcPct val="100000"/>
              </a:lnSpc>
              <a:buFont typeface="Arial" pitchFamily="34" charset="0"/>
              <a:buChar char="•"/>
            </a:pPr>
            <a:endParaRPr lang="es-ES" sz="1600" dirty="0" smtClean="0"/>
          </a:p>
        </p:txBody>
      </p:sp>
      <p:pic>
        <p:nvPicPr>
          <p:cNvPr id="4" name="Picture 1" descr="C:\Users\Eigenaar\Documents\WUR_GOFC_GOLD\Training material GOFC-GOLD\Images ppts\Selected Pics\P6240150.JPG"/>
          <p:cNvPicPr>
            <a:picLocks noChangeAspect="1" noChangeArrowheads="1"/>
          </p:cNvPicPr>
          <p:nvPr/>
        </p:nvPicPr>
        <p:blipFill>
          <a:blip r:embed="rId3" cstate="print"/>
          <a:srcRect/>
          <a:stretch>
            <a:fillRect/>
          </a:stretch>
        </p:blipFill>
        <p:spPr bwMode="auto">
          <a:xfrm>
            <a:off x="5140010" y="2544686"/>
            <a:ext cx="3710400" cy="2782800"/>
          </a:xfrm>
          <a:prstGeom prst="rect">
            <a:avLst/>
          </a:prstGeom>
          <a:noFill/>
        </p:spPr>
      </p:pic>
      <p:sp>
        <p:nvSpPr>
          <p:cNvPr id="5" name="Rectangle 4"/>
          <p:cNvSpPr/>
          <p:nvPr/>
        </p:nvSpPr>
        <p:spPr>
          <a:xfrm>
            <a:off x="142874" y="5762625"/>
            <a:ext cx="8780585" cy="109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6" name="Picture 5"/>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8" name="Picture 7"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9"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10"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2" name="Picture 11"/>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3" name="Rectangle 12"/>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r>
              <a:rPr dirty="0" smtClean="0"/>
              <a:t>Implicancias sociales</a:t>
            </a:r>
            <a:endParaRPr lang="es-ES" dirty="0"/>
          </a:p>
        </p:txBody>
      </p:sp>
      <p:sp>
        <p:nvSpPr>
          <p:cNvPr id="3" name="2 Marcador de texto"/>
          <p:cNvSpPr>
            <a:spLocks noGrp="1"/>
          </p:cNvSpPr>
          <p:nvPr>
            <p:ph type="body" sz="quarter" idx="10"/>
          </p:nvPr>
        </p:nvSpPr>
        <p:spPr>
          <a:xfrm>
            <a:off x="421200" y="1341912"/>
            <a:ext cx="8521188" cy="4263241"/>
          </a:xfrm>
        </p:spPr>
        <p:txBody>
          <a:bodyPr/>
          <a:lstStyle/>
          <a:p>
            <a:r>
              <a:rPr dirty="0" smtClean="0"/>
              <a:t>Pueden surgir preguntas sobre a quién debe seleccionarse como miembro del equipo de monitoreo.</a:t>
            </a:r>
          </a:p>
          <a:p>
            <a:r>
              <a:rPr dirty="0" smtClean="0"/>
              <a:t>Si la selección del equipo implica el pago por el trabajo, habrá una competencia por los puestos y el riesgo de captura por parte de la élite.</a:t>
            </a:r>
          </a:p>
          <a:p>
            <a:r>
              <a:rPr dirty="0" smtClean="0"/>
              <a:t>Siempre hay un riesgo de que si se crea un equipo pequeño, algunos, si no todos, de los miembros habrán desaparecido de la comunidad para el momento del segundo monitoreo.  Por otra parte, si se capacita a toda la comunidad, los miembros no tendrán suficiente práctica para llevar a cabo el relevamiento. </a:t>
            </a:r>
          </a:p>
          <a:p>
            <a:r>
              <a:rPr lang="en-US" i="1" dirty="0" smtClean="0"/>
              <a:t>¿Cómo puede resolverse este problema?</a:t>
            </a:r>
            <a:endParaRPr lang="es-E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50494"/>
          </a:xfrm>
        </p:spPr>
        <p:txBody>
          <a:bodyPr/>
          <a:lstStyle/>
          <a:p>
            <a:pPr>
              <a:lnSpc>
                <a:spcPct val="100000"/>
              </a:lnSpc>
            </a:pPr>
            <a:r>
              <a:rPr lang="es-ES" dirty="0" smtClean="0"/>
              <a:t>Parte 1: Introducción a ejemplos de países (1/3)</a:t>
            </a:r>
            <a:endParaRPr lang="es-ES" dirty="0"/>
          </a:p>
        </p:txBody>
      </p:sp>
      <p:sp>
        <p:nvSpPr>
          <p:cNvPr id="3" name="Tijdelijke aanduiding voor tekst 2"/>
          <p:cNvSpPr>
            <a:spLocks noGrp="1"/>
          </p:cNvSpPr>
          <p:nvPr>
            <p:ph type="body" sz="quarter" idx="10"/>
          </p:nvPr>
        </p:nvSpPr>
        <p:spPr>
          <a:xfrm>
            <a:off x="421200" y="1751612"/>
            <a:ext cx="8521188" cy="4310743"/>
          </a:xfrm>
        </p:spPr>
        <p:txBody>
          <a:bodyPr/>
          <a:lstStyle/>
          <a:p>
            <a:r>
              <a:rPr lang="es-ES" sz="2400" dirty="0" smtClean="0"/>
              <a:t>La mayor parte de la experiencia del seguimiento de la comunidad para REDD+ se ha dado en el contexto de proyectos del sector voluntario, no con programas nacionales de REDD+.</a:t>
            </a:r>
          </a:p>
          <a:p>
            <a:r>
              <a:rPr lang="es-ES" sz="2400" dirty="0" smtClean="0"/>
              <a:t>La mayor parte de los casos disponibles explican cómo las comunidades monitorearon sus bosques, y algunas evalúan la exactitud y confiabilidad de los métodos usados.</a:t>
            </a:r>
          </a:p>
          <a:p>
            <a:r>
              <a:rPr lang="es-ES" sz="2400" dirty="0" smtClean="0"/>
              <a:t>Hay unos pocos ejemplos en los que se utiliza tecnología electrónica portátil a nivel de la comunidad, según se propone en este curso.</a:t>
            </a:r>
            <a:endParaRPr lang="es-ES" sz="2000" dirty="0" smtClean="0"/>
          </a:p>
          <a:p>
            <a:endParaRPr lang="es-ES" i="1" dirty="0"/>
          </a:p>
        </p:txBody>
      </p:sp>
    </p:spTree>
    <p:extLst>
      <p:ext uri="{BB962C8B-B14F-4D97-AF65-F5344CB8AC3E}">
        <p14:creationId xmlns:p14="http://schemas.microsoft.com/office/powerpoint/2010/main" val="395925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r>
              <a:rPr dirty="0" smtClean="0"/>
              <a:t>Introducción a ejemplos de países (2/3)</a:t>
            </a:r>
            <a:endParaRPr lang="es-ES" dirty="0"/>
          </a:p>
        </p:txBody>
      </p:sp>
      <p:sp>
        <p:nvSpPr>
          <p:cNvPr id="3" name="2 Marcador de texto"/>
          <p:cNvSpPr>
            <a:spLocks noGrp="1"/>
          </p:cNvSpPr>
          <p:nvPr>
            <p:ph type="body" sz="quarter" idx="10"/>
          </p:nvPr>
        </p:nvSpPr>
        <p:spPr>
          <a:xfrm>
            <a:off x="421200" y="1520043"/>
            <a:ext cx="8521188" cy="3930732"/>
          </a:xfrm>
        </p:spPr>
        <p:txBody>
          <a:bodyPr/>
          <a:lstStyle/>
          <a:p>
            <a:pPr>
              <a:lnSpc>
                <a:spcPct val="100000"/>
              </a:lnSpc>
            </a:pPr>
            <a:r>
              <a:rPr lang="es-ES" sz="2400" dirty="0" smtClean="0"/>
              <a:t>Se dispone de información limitada sobre la integración de datos recopilados localmente y fuentes de detección remota o sobre la integración de la primera con los sistemas nacionales de medición, notificación y verificación (MNV) y el sistema nacional de vigilancia forestal de un país.</a:t>
            </a:r>
          </a:p>
          <a:p>
            <a:pPr>
              <a:lnSpc>
                <a:spcPct val="100000"/>
              </a:lnSpc>
            </a:pPr>
            <a:r>
              <a:rPr lang="es-ES" sz="2400" dirty="0" smtClean="0"/>
              <a:t>Se dispone de información muy limitada sobre </a:t>
            </a:r>
            <a:br>
              <a:rPr lang="es-ES" sz="2400" dirty="0" smtClean="0"/>
            </a:br>
            <a:r>
              <a:rPr lang="es-ES" sz="2400" dirty="0" smtClean="0"/>
              <a:t>cómo los datos del seguimiento local podrían utilizarse como base para la distribución de los beneficios de REDD+.</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r>
              <a:rPr lang="es-ES" dirty="0" smtClean="0"/>
              <a:t>Introducción a ejemplos de países (3/3)</a:t>
            </a:r>
            <a:endParaRPr lang="es-ES" dirty="0"/>
          </a:p>
        </p:txBody>
      </p:sp>
      <p:sp>
        <p:nvSpPr>
          <p:cNvPr id="3" name="2 Marcador de texto"/>
          <p:cNvSpPr>
            <a:spLocks noGrp="1"/>
          </p:cNvSpPr>
          <p:nvPr>
            <p:ph type="body" sz="quarter" idx="10"/>
          </p:nvPr>
        </p:nvSpPr>
        <p:spPr>
          <a:xfrm>
            <a:off x="421200" y="1520043"/>
            <a:ext cx="8521188" cy="3930732"/>
          </a:xfrm>
        </p:spPr>
        <p:txBody>
          <a:bodyPr/>
          <a:lstStyle/>
          <a:p>
            <a:r>
              <a:rPr lang="es-ES" sz="2400" dirty="0" smtClean="0"/>
              <a:t>Aquí presentamos algunos casos de seguimiento de la biomasa a nivel comunitario, ilustramos cómo se ha llevado a cabo ese seguimiento en la práctica y mostramos las diferencias de enfoque en </a:t>
            </a:r>
            <a:r>
              <a:rPr lang="es-ES" sz="2400" b="1" dirty="0" smtClean="0"/>
              <a:t>Nepal</a:t>
            </a:r>
            <a:r>
              <a:rPr lang="es-ES" sz="2400" dirty="0" smtClean="0"/>
              <a:t>, </a:t>
            </a:r>
            <a:r>
              <a:rPr lang="es-ES" sz="2400" b="1" dirty="0" smtClean="0"/>
              <a:t>Guyana</a:t>
            </a:r>
            <a:r>
              <a:rPr lang="es-ES" sz="2400" dirty="0" smtClean="0"/>
              <a:t> y </a:t>
            </a:r>
            <a:r>
              <a:rPr lang="es-ES" sz="2400" b="1" dirty="0" smtClean="0"/>
              <a:t>Vietnam</a:t>
            </a:r>
            <a:r>
              <a:rPr lang="es-ES" sz="2400" dirty="0" smtClean="0"/>
              <a:t>.</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r>
              <a:rPr lang="es-ES" dirty="0" smtClean="0"/>
              <a:t>Parte 2: Algunas enseñanzas recogidas</a:t>
            </a:r>
            <a:endParaRPr lang="es-ES" dirty="0"/>
          </a:p>
        </p:txBody>
      </p:sp>
      <p:sp>
        <p:nvSpPr>
          <p:cNvPr id="3" name="2 Marcador de texto"/>
          <p:cNvSpPr>
            <a:spLocks noGrp="1"/>
          </p:cNvSpPr>
          <p:nvPr>
            <p:ph type="body" sz="quarter" idx="10"/>
          </p:nvPr>
        </p:nvSpPr>
        <p:spPr/>
        <p:txBody>
          <a:bodyPr/>
          <a:lstStyle/>
          <a:p>
            <a:r>
              <a:rPr lang="es-ES" dirty="0" smtClean="0"/>
              <a:t>Hemos considerado los casos de diversos proyectos </a:t>
            </a:r>
            <a:br>
              <a:rPr lang="es-ES" dirty="0" smtClean="0"/>
            </a:br>
            <a:r>
              <a:rPr lang="es-ES" dirty="0" smtClean="0"/>
              <a:t>en Guyana, Nepal y Vietnam.</a:t>
            </a:r>
          </a:p>
          <a:p>
            <a:r>
              <a:rPr lang="es-ES" dirty="0" smtClean="0"/>
              <a:t>¿Qué podemos concluir?</a:t>
            </a:r>
          </a:p>
          <a:p>
            <a:r>
              <a:rPr lang="es-ES" dirty="0" smtClean="0"/>
              <a:t>Se analizarán los temas siguientes:</a:t>
            </a:r>
          </a:p>
          <a:p>
            <a:pPr lvl="1"/>
            <a:r>
              <a:rPr lang="es-ES" dirty="0" smtClean="0"/>
              <a:t>Relación del monitoreo de datos locales con los sistemas nacionales de vigilancia</a:t>
            </a:r>
          </a:p>
          <a:p>
            <a:pPr lvl="1"/>
            <a:r>
              <a:rPr lang="es-ES" dirty="0" smtClean="0"/>
              <a:t>Confiabilidad del seguimiento comunitario</a:t>
            </a:r>
          </a:p>
          <a:p>
            <a:pPr lvl="1"/>
            <a:r>
              <a:rPr lang="es-ES" dirty="0" smtClean="0"/>
              <a:t>Pertinencia de las tecnologías aplicadas</a:t>
            </a:r>
          </a:p>
          <a:p>
            <a:pPr lvl="1"/>
            <a:r>
              <a:rPr lang="es-ES" dirty="0" smtClean="0"/>
              <a:t>Implicancias sociales</a:t>
            </a:r>
          </a:p>
          <a:p>
            <a:endParaRPr lang="es-ES" dirty="0" smtClean="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1107122"/>
          </a:xfrm>
        </p:spPr>
        <p:txBody>
          <a:bodyPr/>
          <a:lstStyle/>
          <a:p>
            <a:r>
              <a:rPr lang="es-ES" dirty="0" smtClean="0"/>
              <a:t>Relación del seguimiento local con los sistemas nacionales de MNV</a:t>
            </a:r>
            <a:endParaRPr lang="es-ES" dirty="0"/>
          </a:p>
        </p:txBody>
      </p:sp>
      <p:sp>
        <p:nvSpPr>
          <p:cNvPr id="3" name="2 Marcador de texto"/>
          <p:cNvSpPr>
            <a:spLocks noGrp="1"/>
          </p:cNvSpPr>
          <p:nvPr>
            <p:ph type="body" sz="quarter" idx="10"/>
          </p:nvPr>
        </p:nvSpPr>
        <p:spPr>
          <a:xfrm>
            <a:off x="407552" y="1462614"/>
            <a:ext cx="8521188" cy="4202928"/>
          </a:xfrm>
        </p:spPr>
        <p:txBody>
          <a:bodyPr/>
          <a:lstStyle/>
          <a:p>
            <a:r>
              <a:rPr lang="es-ES" sz="1800" dirty="0" smtClean="0"/>
              <a:t>En ninguno de los casos se intentó vincular los datos del seguimiento comunitario (SC) con los sistemas nacionales de MNV:</a:t>
            </a:r>
          </a:p>
          <a:p>
            <a:pPr lvl="1"/>
            <a:r>
              <a:rPr lang="es-ES" sz="1800" i="1" dirty="0" smtClean="0"/>
              <a:t>¿A qué se debe esto? ¿Es solo una cuestión de tiempo o los datos sencillamente no son compatibles?</a:t>
            </a:r>
          </a:p>
          <a:p>
            <a:r>
              <a:rPr lang="es-ES" sz="1800" dirty="0" smtClean="0"/>
              <a:t>En uno o dos proyectos se ha tratado de vincular los datos recopilados por la comunidad con datos de detección remota; p. ej., el proyecto SNV en Vietnam encontró una buena correlación entre los datos de la comunidad y los datos de SPOT:</a:t>
            </a:r>
          </a:p>
          <a:p>
            <a:pPr lvl="1"/>
            <a:r>
              <a:rPr lang="es-ES" sz="1800" dirty="0" smtClean="0"/>
              <a:t>Esto indica que los datos de la </a:t>
            </a:r>
            <a:r>
              <a:rPr lang="es-ES" sz="1400" dirty="0" smtClean="0"/>
              <a:t>comunidad</a:t>
            </a:r>
            <a:r>
              <a:rPr lang="es-ES" sz="1800" dirty="0" smtClean="0"/>
              <a:t> deben ser compatibles con los datos recopilados por </a:t>
            </a:r>
            <a:r>
              <a:rPr lang="es-ES" sz="1800" dirty="0" err="1" smtClean="0"/>
              <a:t>DR</a:t>
            </a:r>
            <a:r>
              <a:rPr lang="es-ES" sz="1800" dirty="0" smtClean="0"/>
              <a:t> en áreas más grandes.</a:t>
            </a:r>
          </a:p>
          <a:p>
            <a:pPr lvl="1"/>
            <a:r>
              <a:rPr lang="es-ES" sz="1800" i="1" dirty="0" smtClean="0"/>
              <a:t>¿Qué es necesario hacer para estar más seguro de esto?</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7"/>
            <a:ext cx="8442796" cy="984463"/>
          </a:xfrm>
        </p:spPr>
        <p:txBody>
          <a:bodyPr/>
          <a:lstStyle/>
          <a:p>
            <a:r>
              <a:rPr dirty="0" smtClean="0"/>
              <a:t>Confiabilidad del monitoreo de la comunidad</a:t>
            </a:r>
            <a:endParaRPr lang="es-ES" dirty="0"/>
          </a:p>
        </p:txBody>
      </p:sp>
      <p:sp>
        <p:nvSpPr>
          <p:cNvPr id="3" name="2 Marcador de texto"/>
          <p:cNvSpPr>
            <a:spLocks noGrp="1"/>
          </p:cNvSpPr>
          <p:nvPr>
            <p:ph type="body" sz="quarter" idx="10"/>
          </p:nvPr>
        </p:nvSpPr>
        <p:spPr/>
        <p:txBody>
          <a:bodyPr/>
          <a:lstStyle/>
          <a:p>
            <a:r>
              <a:rPr dirty="0" smtClean="0"/>
              <a:t>Varios de los casos indicaron que los resultados del CBM fueron exactos y confiables, y que el proyecto Tra Bui en Vietnam demostró que los costos eran mucho más bajos para el CBM que para los agrimensores profesionales.</a:t>
            </a:r>
          </a:p>
          <a:p>
            <a:r>
              <a:rPr dirty="0" smtClean="0"/>
              <a:t>El proyecto SNV mostró que los datos del CBM se adaptaron bien a los datos de SPOT.</a:t>
            </a:r>
          </a:p>
          <a:p>
            <a:r>
              <a:rPr lang="en-US" i="1" dirty="0" smtClean="0"/>
              <a:t>¿Qué otros estudios deben realizarse para confirmar este hallazgo? ¿Podemos asumir que el CBM es exacto en todos los casos? ¿Qué factores podrían conducir a menos confiabilidad?</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r>
              <a:rPr dirty="0" smtClean="0"/>
              <a:t>Pertinencia de la tecnología</a:t>
            </a:r>
            <a:endParaRPr lang="es-ES" dirty="0"/>
          </a:p>
        </p:txBody>
      </p:sp>
      <p:sp>
        <p:nvSpPr>
          <p:cNvPr id="3" name="2 Marcador de texto"/>
          <p:cNvSpPr>
            <a:spLocks noGrp="1"/>
          </p:cNvSpPr>
          <p:nvPr>
            <p:ph type="body" sz="quarter" idx="10"/>
          </p:nvPr>
        </p:nvSpPr>
        <p:spPr>
          <a:xfrm>
            <a:off x="407553" y="1194803"/>
            <a:ext cx="8521188" cy="4388543"/>
          </a:xfrm>
        </p:spPr>
        <p:txBody>
          <a:bodyPr/>
          <a:lstStyle/>
          <a:p>
            <a:r>
              <a:rPr lang="en-US" sz="2000" dirty="0" smtClean="0"/>
              <a:t>En casi todos los proyectos, se utilizaron tecnologías portátiles similares a aquellas que hemos presentado en la parte principal del módulo (teléfonos inteligentes o tabletas).</a:t>
            </a:r>
          </a:p>
          <a:p>
            <a:r>
              <a:rPr lang="en-US" sz="2000" dirty="0" smtClean="0"/>
              <a:t>En algunos casos, se realizaron también copias en papel para verificar la confiabilidad de la entrada de datos.</a:t>
            </a:r>
          </a:p>
          <a:p>
            <a:r>
              <a:rPr lang="en-US" sz="2000" dirty="0" smtClean="0"/>
              <a:t>Lo que es interesante es que parece que las personas están muy familiarizadas con el modo de operar dichos dispositivos. En uno de los casos de Vietnam, el 60% de la población tenía teléfonos móviles (aunque quizás no teléfonos inteligentes).</a:t>
            </a:r>
          </a:p>
          <a:p>
            <a:r>
              <a:rPr lang="en-US" sz="2000" dirty="0" smtClean="0"/>
              <a:t>Existe cierta evidencia de que al pueblo local le resultó difícil utilizar el sistema de posicionamiento global (GPS). Con los teléfonos inteligentes, el problema se evita dado que la aplicación puede usarse directamente.</a:t>
            </a:r>
          </a:p>
          <a:p>
            <a:pPr>
              <a:buNone/>
            </a:pPr>
            <a:endParaRPr lang="es-ES" sz="2000" dirty="0" smtClean="0"/>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r>
              <a:rPr dirty="0" smtClean="0"/>
              <a:t>Más sobre la tecnología</a:t>
            </a:r>
            <a:endParaRPr lang="es-ES" dirty="0"/>
          </a:p>
        </p:txBody>
      </p:sp>
      <p:sp>
        <p:nvSpPr>
          <p:cNvPr id="3" name="2 Marcador de texto"/>
          <p:cNvSpPr>
            <a:spLocks noGrp="1"/>
          </p:cNvSpPr>
          <p:nvPr>
            <p:ph type="body" sz="quarter" idx="10"/>
          </p:nvPr>
        </p:nvSpPr>
        <p:spPr/>
        <p:txBody>
          <a:bodyPr/>
          <a:lstStyle/>
          <a:p>
            <a:r>
              <a:rPr dirty="0" smtClean="0"/>
              <a:t>Al seleccionar la tecnología portátil, el tamaño y brillo de la pantalla, la duración de la batería, la durabilidad y la solidez parecen ser los criterios más importantes.</a:t>
            </a:r>
          </a:p>
          <a:p>
            <a:r>
              <a:rPr dirty="0" smtClean="0"/>
              <a:t>Las baterías extra pueden ser esenciales y los cargadores solares podrían ser útiles.</a:t>
            </a:r>
          </a:p>
          <a:p>
            <a:r>
              <a:rPr dirty="0" smtClean="0"/>
              <a:t>En los bosques densos puede haber problemas de conectividad (para la función de GPS).</a:t>
            </a:r>
          </a:p>
          <a:p>
            <a:r>
              <a:rPr dirty="0" smtClean="0"/>
              <a:t>También puede haber problemas de lluvia y para mantener secos los equipos.</a:t>
            </a:r>
          </a:p>
          <a:p>
            <a:r>
              <a:rPr lang="en-US" i="1" dirty="0" smtClean="0"/>
              <a:t>¿Qué otras dificultades podrían encontrase con este tipo de equipo? </a:t>
            </a:r>
            <a:endParaRPr lang="es-ES"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15296</TotalTime>
  <Words>899</Words>
  <Application>Microsoft Office PowerPoint</Application>
  <PresentationFormat>On-screen Show (4:3)</PresentationFormat>
  <Paragraphs>63</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Verdana</vt:lpstr>
      <vt:lpstr>Wingdings</vt:lpstr>
      <vt:lpstr>Wageningen UR</vt:lpstr>
      <vt:lpstr>Módulo 2.4: Incorporación del seguimiento comunitario en el seguimiento nacional  (o jurisdiccional) de REDD+</vt:lpstr>
      <vt:lpstr>Parte 1: Introducción a ejemplos de países (1/3)</vt:lpstr>
      <vt:lpstr>Introducción a ejemplos de países (2/3)</vt:lpstr>
      <vt:lpstr>Introducción a ejemplos de países (3/3)</vt:lpstr>
      <vt:lpstr>Parte 2: Algunas enseñanzas recogidas</vt:lpstr>
      <vt:lpstr>Relación del seguimiento local con los sistemas nacionales de MNV</vt:lpstr>
      <vt:lpstr>Confiabilidad del monitoreo de la comunidad</vt:lpstr>
      <vt:lpstr>Pertinencia de la tecnología</vt:lpstr>
      <vt:lpstr>Más sobre la tecnología</vt:lpstr>
      <vt:lpstr>Implicancias sociales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Julio Bravo</cp:lastModifiedBy>
  <cp:revision>742</cp:revision>
  <dcterms:created xsi:type="dcterms:W3CDTF">2011-09-29T08:30:03Z</dcterms:created>
  <dcterms:modified xsi:type="dcterms:W3CDTF">2015-06-29T19:41:43Z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